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69" r:id="rId5"/>
    <p:sldId id="259" r:id="rId6"/>
    <p:sldId id="273" r:id="rId7"/>
    <p:sldId id="274" r:id="rId8"/>
    <p:sldId id="272" r:id="rId9"/>
    <p:sldId id="275" r:id="rId10"/>
    <p:sldId id="276" r:id="rId11"/>
    <p:sldId id="271" r:id="rId12"/>
    <p:sldId id="277" r:id="rId13"/>
    <p:sldId id="266" r:id="rId14"/>
  </p:sldIdLst>
  <p:sldSz cx="9144000" cy="5143500" type="screen16x9"/>
  <p:notesSz cx="6858000" cy="9144000"/>
  <p:embeddedFontLst>
    <p:embeddedFont>
      <p:font typeface="Merriweather" panose="020B0600000101010101" charset="0"/>
      <p:regular r:id="rId16"/>
      <p:bold r:id="rId17"/>
      <p:italic r:id="rId18"/>
      <p:boldItalic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HY엽서M" panose="02030600000101010101" pitchFamily="18" charset="-127"/>
      <p:regular r:id="rId22"/>
    </p:embeddedFont>
    <p:embeddedFont>
      <p:font typeface="Alfa Slab One" panose="020B0600000101010101" charset="0"/>
      <p:regular r:id="rId23"/>
    </p:embeddedFont>
    <p:embeddedFont>
      <p:font typeface="HY견고딕" panose="02030600000101010101" pitchFamily="18" charset="-127"/>
      <p:regular r:id="rId24"/>
    </p:embeddedFont>
    <p:embeddedFont>
      <p:font typeface="HY헤드라인M" panose="02030600000101010101" pitchFamily="18" charset="-127"/>
      <p:regular r:id="rId25"/>
    </p:embeddedFont>
    <p:embeddedFont>
      <p:font typeface="Roboto" panose="020B0600000101010101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94B"/>
    <a:srgbClr val="0000CC"/>
    <a:srgbClr val="EF5B5B"/>
    <a:srgbClr val="FF7E4B"/>
    <a:srgbClr val="FFE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45" autoAdjust="0"/>
  </p:normalViewPr>
  <p:slideViewPr>
    <p:cSldViewPr snapToGrid="0">
      <p:cViewPr varScale="1">
        <p:scale>
          <a:sx n="97" d="100"/>
          <a:sy n="97" d="100"/>
        </p:scale>
        <p:origin x="77" y="2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8d3f941196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8d3f941196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안녕하십니까. 발표를 맡은 김동현입니다. 서울 3반 3팀 발표 시작하겠습니다.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d44247d8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d44247d8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저희 서비스는 모바일 웹을 타겟으로 잡아, 백엔드는 기본적으로 스프링 부트와 자바를, 프론트엔드는 vue.js를 기본으로 하여 개발하였습니다.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8247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d44247d8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d44247d8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 서비스는 모바일 웹을 타겟으로 잡아, 백엔드는 기본적으로 스프링 부트와 자바를, 프론트엔드는 vue.js를 기본으로 하여 개발하였습니다.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654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d44247d8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d44247d8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 서비스는 모바일 웹을 타겟으로 잡아, 백엔드는 기본적으로 스프링 부트와 자바를, 프론트엔드는 vue.js를 기본으로 하여 개발하였습니다.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9508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d3f941196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8d3f941196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맛집 공유 sns인 맛동산을 이용해 보겠습니다. 먼저 저희 서비스에 접속하면 로그인 페이지가 뜹니다. sns이기 때문에 로그인없이는 이용하실 수가 없습니다. 회원가입과 비밀번호 찾기 기능이 동작합니다.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(테스트 아이디로 비밀번호를 찾은 후 로그인) 로그인을 하게 되면 사용자들이 올린 음식 사진과 후기들을 모아놓은 피드가 뜹니다. 각 게시물에는 좋아요기능이 구현되어 있고 상세페이지에서는 댓글을 작성하고 삭제할 수 있습니다. 검색페이지에서는 내가 찾고싶은 유저를 검색할 수 있습니다. 알림창에서는 내가 팔로우 요청을 보낸 사용자가 팔로우를 받아주었을 때 뜨는 알림탭과 요청받은 팔로우를 수락, 거절할 수 있는 요청탭이 있습니다. 내 프로필에 들어가면 나에 대한 정보와 나를 팔로우하는 유저들의 목록, 내가 팔로우하는 유저들의 목록과 숫자가 표시되고 관리할 수 있습니다.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d44247d8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8d44247d8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목차입니다.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첫번째로 기획 의도 및 프로젝트 소개, 두번째로 개발 환경 및 언어에 대한 소개, 다음으로 개발 진행 현황, 그리고 마지막으로 직접 시연하는 순으로 진행하겠습니다.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8d3f941196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8d3f941196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맛집 방문 </a:t>
            </a:r>
            <a:r>
              <a:rPr lang="en-US" altLang="ko-KR" dirty="0" smtClean="0"/>
              <a:t>-&gt; 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8d3f941196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8d3f941196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맛집 방문 </a:t>
            </a:r>
            <a:r>
              <a:rPr lang="en-US" altLang="ko-KR" dirty="0" smtClean="0"/>
              <a:t>-&gt;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5626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d44247d8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d44247d8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 서비스는 모바일 웹을 타겟으로 잡아, 백엔드는 기본적으로 스프링 부트와 자바를, 프론트엔드는 vue.js를 기본으로 하여 개발하였습니다.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d44247d8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d44247d8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 서비스는 모바일 웹을 타겟으로 잡아, 백엔드는 기본적으로 스프링 부트와 자바를, 프론트엔드는 vue.js를 기본으로 하여 개발하였습니다.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5320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d44247d8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d44247d8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저희 서비스는 모바일 웹을 타겟으로 잡아, 백엔드는 기본적으로 스프링 부트와 자바를, 프론트엔드는 vue.js를 기본으로 하여 개발하였습니다.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5651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d44247d8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d44247d8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저희 서비스는 모바일 웹을 타겟으로 잡아, 백엔드는 기본적으로 스프링 부트와 자바를, 프론트엔드는 vue.js를 기본으로 하여 개발하였습니다.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8624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d44247d8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d44247d8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저희 서비스는 모바일 웹을 타겟으로 잡아, 백엔드는 기본적으로 스프링 부트와 자바를, 프론트엔드는 vue.js를 기본으로 하여 개발하였습니다.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6305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rgbClr val="FFEFE9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 idx="4294967295"/>
          </p:nvPr>
        </p:nvSpPr>
        <p:spPr>
          <a:xfrm>
            <a:off x="3607650" y="1730825"/>
            <a:ext cx="2793150" cy="831300"/>
          </a:xfrm>
          <a:prstGeom prst="rect">
            <a:avLst/>
          </a:prstGeom>
          <a:effectLst>
            <a:outerShdw blurRad="57150" dist="19050" dir="5400000" algn="bl" rotWithShape="0">
              <a:srgbClr val="434343">
                <a:alpha val="14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300" b="1" smtClean="0">
                <a:solidFill>
                  <a:srgbClr val="FF8655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lfa Slab One"/>
                <a:sym typeface="Alfa Slab One"/>
              </a:rPr>
              <a:t>코스모스</a:t>
            </a:r>
            <a:endParaRPr sz="4300" b="1" dirty="0">
              <a:solidFill>
                <a:srgbClr val="FF8655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lfa Slab One"/>
              <a:sym typeface="Alfa Slab One"/>
            </a:endParaRP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4294967295"/>
          </p:nvPr>
        </p:nvSpPr>
        <p:spPr>
          <a:xfrm>
            <a:off x="3663663" y="2562125"/>
            <a:ext cx="4845000" cy="345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 b="1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# 김동현 # 김주형 # 이정훈 # 최연희 </a:t>
            </a:r>
            <a:endParaRPr b="1" dirty="0">
              <a:solidFill>
                <a:srgbClr val="0070C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66" name="Google Shape;66;p13"/>
          <p:cNvCxnSpPr/>
          <p:nvPr/>
        </p:nvCxnSpPr>
        <p:spPr>
          <a:xfrm>
            <a:off x="2063050" y="2262068"/>
            <a:ext cx="0" cy="2881432"/>
          </a:xfrm>
          <a:prstGeom prst="straightConnector1">
            <a:avLst/>
          </a:prstGeom>
          <a:noFill/>
          <a:ln w="76200" cap="flat" cmpd="sng">
            <a:solidFill>
              <a:srgbClr val="FF865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</p:cxnSp>
      <p:pic>
        <p:nvPicPr>
          <p:cNvPr id="67" name="Google Shape;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375" y="1245325"/>
            <a:ext cx="1802299" cy="18022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8;p15"/>
          <p:cNvSpPr txBox="1">
            <a:spLocks/>
          </p:cNvSpPr>
          <p:nvPr/>
        </p:nvSpPr>
        <p:spPr>
          <a:xfrm>
            <a:off x="206127" y="72486"/>
            <a:ext cx="4602940" cy="619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ko-KR" altLang="en-US" sz="2000" b="1" dirty="0" smtClean="0">
                <a:solidFill>
                  <a:srgbClr val="EF5B5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서비스 기능 소개 </a:t>
            </a:r>
            <a:r>
              <a:rPr lang="en-US" altLang="ko-KR" sz="2000" b="1" dirty="0" smtClean="0">
                <a:solidFill>
                  <a:srgbClr val="EF5B5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– </a:t>
            </a:r>
            <a:r>
              <a:rPr lang="ko-KR" altLang="en-US" sz="2000" b="1" dirty="0" smtClean="0">
                <a:solidFill>
                  <a:srgbClr val="EF5B5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유저 </a:t>
            </a:r>
            <a:r>
              <a:rPr lang="ko-KR" altLang="en-US" sz="2000" b="1" dirty="0" err="1" smtClean="0">
                <a:solidFill>
                  <a:srgbClr val="EF5B5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피드</a:t>
            </a:r>
            <a:r>
              <a:rPr lang="ko-KR" altLang="en-US" sz="2000" b="1" dirty="0" smtClean="0">
                <a:solidFill>
                  <a:srgbClr val="EF5B5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검색</a:t>
            </a:r>
            <a:endParaRPr lang="ko-KR" altLang="en-US" sz="2000" b="1" dirty="0">
              <a:solidFill>
                <a:srgbClr val="EF5B5B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-179548" y="691660"/>
            <a:ext cx="3525552" cy="4365128"/>
            <a:chOff x="-179548" y="691660"/>
            <a:chExt cx="3525552" cy="436512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887" y="1219554"/>
              <a:ext cx="2150114" cy="3216979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9548" y="691660"/>
              <a:ext cx="3525552" cy="4365128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257" y="966209"/>
            <a:ext cx="2194453" cy="372366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/>
          <a:srcRect b="8734"/>
          <a:stretch/>
        </p:blipFill>
        <p:spPr>
          <a:xfrm>
            <a:off x="5699515" y="72486"/>
            <a:ext cx="2397209" cy="3728828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567265" y="1540933"/>
            <a:ext cx="2025735" cy="2709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422705" y="2150532"/>
            <a:ext cx="407018" cy="2116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2790" y="961048"/>
            <a:ext cx="2231008" cy="3728828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3838190" y="2667000"/>
            <a:ext cx="683009" cy="6434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4512730" y="2988733"/>
            <a:ext cx="102447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8"/>
          <a:srcRect b="3210"/>
          <a:stretch/>
        </p:blipFill>
        <p:spPr>
          <a:xfrm>
            <a:off x="5699206" y="2878668"/>
            <a:ext cx="2400651" cy="21082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9"/>
          <a:srcRect b="935"/>
          <a:stretch/>
        </p:blipFill>
        <p:spPr>
          <a:xfrm>
            <a:off x="3062410" y="753533"/>
            <a:ext cx="2525428" cy="4233335"/>
          </a:xfrm>
          <a:prstGeom prst="rect">
            <a:avLst/>
          </a:prstGeom>
        </p:spPr>
      </p:pic>
      <p:sp>
        <p:nvSpPr>
          <p:cNvPr id="28" name="모서리가 둥근 직사각형 27"/>
          <p:cNvSpPr/>
          <p:nvPr/>
        </p:nvSpPr>
        <p:spPr>
          <a:xfrm>
            <a:off x="6011333" y="4216400"/>
            <a:ext cx="2006600" cy="304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>
            <a:stCxn id="28" idx="1"/>
          </p:cNvCxnSpPr>
          <p:nvPr/>
        </p:nvCxnSpPr>
        <p:spPr>
          <a:xfrm flipH="1">
            <a:off x="5469467" y="4368800"/>
            <a:ext cx="54186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02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8;p15"/>
          <p:cNvSpPr txBox="1">
            <a:spLocks/>
          </p:cNvSpPr>
          <p:nvPr/>
        </p:nvSpPr>
        <p:spPr>
          <a:xfrm>
            <a:off x="121460" y="64305"/>
            <a:ext cx="4340083" cy="619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ko-KR" altLang="en-US" sz="2000" b="1" dirty="0" smtClean="0">
                <a:solidFill>
                  <a:srgbClr val="EF5B5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서비스 기능 소개 </a:t>
            </a:r>
            <a:r>
              <a:rPr lang="en-US" altLang="ko-KR" sz="2000" b="1" dirty="0" smtClean="0">
                <a:solidFill>
                  <a:srgbClr val="EF5B5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– </a:t>
            </a:r>
            <a:r>
              <a:rPr lang="ko-KR" altLang="en-US" sz="2000" b="1" dirty="0" smtClean="0">
                <a:solidFill>
                  <a:srgbClr val="EF5B5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코드 등록</a:t>
            </a:r>
            <a:endParaRPr lang="ko-KR" altLang="en-US" sz="2000" b="1" dirty="0">
              <a:solidFill>
                <a:srgbClr val="EF5B5B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305" y="741560"/>
            <a:ext cx="2891790" cy="40030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24367" y="4321740"/>
            <a:ext cx="2418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1. </a:t>
            </a:r>
            <a:r>
              <a:rPr lang="ko-KR" altLang="en-US" sz="1600" dirty="0" smtClean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원하는 코스 선택 </a:t>
            </a:r>
            <a:r>
              <a:rPr lang="en-US" altLang="ko-KR" sz="1600" dirty="0" smtClean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! </a:t>
            </a:r>
            <a:endParaRPr lang="ko-KR" altLang="en-US" sz="1600" dirty="0">
              <a:solidFill>
                <a:srgbClr val="FF0000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t="16244"/>
          <a:stretch/>
        </p:blipFill>
        <p:spPr>
          <a:xfrm>
            <a:off x="4000614" y="1390298"/>
            <a:ext cx="2891790" cy="33528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169932" y="4326377"/>
            <a:ext cx="237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3">
                    <a:lumMod val="10000"/>
                  </a:schemeClr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홍대 맛집</a:t>
            </a:r>
            <a:endParaRPr lang="ko-KR" altLang="en-US" b="1" dirty="0">
              <a:solidFill>
                <a:schemeClr val="accent3">
                  <a:lumMod val="10000"/>
                </a:schemeClr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6856" y="721871"/>
            <a:ext cx="2864827" cy="400153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6855" y="734525"/>
            <a:ext cx="2864827" cy="400304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6157" y="717317"/>
            <a:ext cx="2891790" cy="4042417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4893604" y="2198370"/>
            <a:ext cx="436880" cy="1219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328" y="714837"/>
            <a:ext cx="2905360" cy="4042417"/>
          </a:xfrm>
          <a:prstGeom prst="rect">
            <a:avLst/>
          </a:prstGeom>
        </p:spPr>
      </p:pic>
      <p:sp>
        <p:nvSpPr>
          <p:cNvPr id="27" name="모서리가 둥근 직사각형 26"/>
          <p:cNvSpPr/>
          <p:nvPr/>
        </p:nvSpPr>
        <p:spPr>
          <a:xfrm>
            <a:off x="5286034" y="2198370"/>
            <a:ext cx="436880" cy="1219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/>
          <p:nvPr/>
        </p:nvCxnSpPr>
        <p:spPr>
          <a:xfrm flipH="1" flipV="1">
            <a:off x="4546210" y="1265640"/>
            <a:ext cx="801914" cy="9174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H="1" flipV="1">
            <a:off x="5137614" y="1245200"/>
            <a:ext cx="227447" cy="9571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V="1">
            <a:off x="5367211" y="1238994"/>
            <a:ext cx="393803" cy="9592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오른쪽 화살표 42"/>
          <p:cNvSpPr/>
          <p:nvPr/>
        </p:nvSpPr>
        <p:spPr>
          <a:xfrm>
            <a:off x="6397453" y="965200"/>
            <a:ext cx="1006728" cy="528353"/>
          </a:xfrm>
          <a:prstGeom prst="rightArrow">
            <a:avLst/>
          </a:prstGeom>
          <a:solidFill>
            <a:srgbClr val="EF5B5B"/>
          </a:solidFill>
          <a:ln>
            <a:solidFill>
              <a:srgbClr val="EF5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F5B5B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477868" y="965200"/>
            <a:ext cx="132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추가</a:t>
            </a:r>
            <a:endParaRPr lang="ko-KR" altLang="en-US" sz="2800" b="1" dirty="0">
              <a:solidFill>
                <a:srgbClr val="FF0000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870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4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3" grpId="0"/>
      <p:bldP spid="24" grpId="0" animBg="1"/>
      <p:bldP spid="24" grpId="1" animBg="1"/>
      <p:bldP spid="27" grpId="0" animBg="1"/>
      <p:bldP spid="43" grpId="0" animBg="1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8;p15"/>
          <p:cNvSpPr txBox="1">
            <a:spLocks/>
          </p:cNvSpPr>
          <p:nvPr/>
        </p:nvSpPr>
        <p:spPr>
          <a:xfrm>
            <a:off x="121460" y="64305"/>
            <a:ext cx="4340083" cy="619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ko-KR" altLang="en-US" sz="2000" b="1" dirty="0" smtClean="0">
                <a:solidFill>
                  <a:srgbClr val="EF5B5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기대효과</a:t>
            </a:r>
            <a:endParaRPr lang="ko-KR" altLang="en-US" sz="2000" b="1" dirty="0">
              <a:solidFill>
                <a:srgbClr val="EF5B5B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02679" y="1298628"/>
            <a:ext cx="3594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694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실사용자들의 </a:t>
            </a:r>
            <a:r>
              <a:rPr lang="ko-KR" altLang="en-US" sz="1600" dirty="0">
                <a:solidFill>
                  <a:srgbClr val="FF694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솔직한 리뷰 </a:t>
            </a:r>
            <a:r>
              <a:rPr lang="en-US" altLang="ko-KR" sz="1600" dirty="0">
                <a:solidFill>
                  <a:srgbClr val="FF694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02679" y="1863991"/>
            <a:ext cx="3594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694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몰랐던 맛집 정보를 쉽게 얻고 공유 </a:t>
            </a:r>
            <a:r>
              <a:rPr lang="en-US" altLang="ko-KR" sz="1600" dirty="0" smtClean="0">
                <a:solidFill>
                  <a:srgbClr val="FF694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en-US" altLang="ko-KR" sz="1600" dirty="0">
              <a:solidFill>
                <a:srgbClr val="FF694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02679" y="2414885"/>
            <a:ext cx="5809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694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맛집과 </a:t>
            </a:r>
            <a:r>
              <a:rPr lang="ko-KR" altLang="en-US" sz="1600" dirty="0" err="1">
                <a:solidFill>
                  <a:srgbClr val="FF694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놀거리</a:t>
            </a:r>
            <a:r>
              <a:rPr lang="en-US" altLang="ko-KR" sz="1600" dirty="0">
                <a:solidFill>
                  <a:srgbClr val="FF694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solidFill>
                  <a:srgbClr val="FF694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문화생활을 한페이지에서 찾고 코스로 등록 </a:t>
            </a:r>
            <a:r>
              <a:rPr lang="en-US" altLang="ko-KR" sz="1600" dirty="0">
                <a:solidFill>
                  <a:srgbClr val="FF694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702679" y="2990692"/>
            <a:ext cx="5155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694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지도를 통해 코스들의 거리를 한눈에 파악 </a:t>
            </a:r>
            <a:r>
              <a:rPr lang="en-US" altLang="ko-KR" sz="1600" dirty="0">
                <a:solidFill>
                  <a:srgbClr val="FF694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702679" y="3556056"/>
            <a:ext cx="4619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694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정보 검색과 저장을 한 플랫폼에서 가능</a:t>
            </a:r>
            <a:r>
              <a:rPr lang="en-US" altLang="ko-KR" sz="1600" dirty="0" smtClean="0">
                <a:solidFill>
                  <a:srgbClr val="FF694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en-US" altLang="ko-KR" sz="1600" dirty="0">
              <a:solidFill>
                <a:srgbClr val="FF694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609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6" grpId="0"/>
      <p:bldP spid="28" grpId="0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>
            <a:spLocks noGrp="1"/>
          </p:cNvSpPr>
          <p:nvPr>
            <p:ph type="title" idx="4294967295"/>
          </p:nvPr>
        </p:nvSpPr>
        <p:spPr>
          <a:xfrm>
            <a:off x="3836400" y="1873800"/>
            <a:ext cx="12978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tx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# 시연</a:t>
            </a:r>
            <a:endParaRPr b="1" dirty="0">
              <a:solidFill>
                <a:schemeClr val="tx1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4" name="Google Shape;184;p23"/>
          <p:cNvSpPr txBox="1">
            <a:spLocks noGrp="1"/>
          </p:cNvSpPr>
          <p:nvPr>
            <p:ph type="body" idx="4294967295"/>
          </p:nvPr>
        </p:nvSpPr>
        <p:spPr>
          <a:xfrm>
            <a:off x="2488800" y="2471267"/>
            <a:ext cx="4166400" cy="6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900" b="1" dirty="0">
                <a:solidFill>
                  <a:srgbClr val="EF5B5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접속 URL : </a:t>
            </a:r>
            <a:r>
              <a:rPr lang="ko" sz="1900" b="1" u="sng" dirty="0">
                <a:solidFill>
                  <a:srgbClr val="FF694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http://i3a303.p.ssafy.io/</a:t>
            </a:r>
            <a:endParaRPr sz="1900" b="1" dirty="0">
              <a:solidFill>
                <a:srgbClr val="FF694B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/>
          <p:nvPr/>
        </p:nvSpPr>
        <p:spPr>
          <a:xfrm>
            <a:off x="4976200" y="1182300"/>
            <a:ext cx="3170100" cy="3170100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1512075" y="1821000"/>
            <a:ext cx="5205000" cy="5205000"/>
          </a:xfrm>
          <a:prstGeom prst="ellipse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1107513" y="919825"/>
            <a:ext cx="889200" cy="822000"/>
          </a:xfrm>
          <a:prstGeom prst="ellipse">
            <a:avLst/>
          </a:prstGeom>
          <a:solidFill>
            <a:srgbClr val="E0666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title" idx="4294967295"/>
          </p:nvPr>
        </p:nvSpPr>
        <p:spPr>
          <a:xfrm>
            <a:off x="1144626" y="883420"/>
            <a:ext cx="1499620" cy="629507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b="1" i="1" dirty="0">
                <a:solidFill>
                  <a:srgbClr val="FFFFFF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#</a:t>
            </a:r>
            <a:r>
              <a:rPr lang="ko" b="1" dirty="0">
                <a:solidFill>
                  <a:srgbClr val="FFFFFF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Alfa Slab One"/>
                <a:sym typeface="Alfa Slab One"/>
              </a:rPr>
              <a:t>목차</a:t>
            </a:r>
            <a:endParaRPr b="1" dirty="0">
              <a:solidFill>
                <a:srgbClr val="FFFFFF"/>
              </a:solidFill>
              <a:latin typeface="HY엽서M" panose="02030600000101010101" pitchFamily="18" charset="-127"/>
              <a:ea typeface="HY엽서M" panose="02030600000101010101" pitchFamily="18" charset="-127"/>
              <a:cs typeface="Alfa Slab One"/>
              <a:sym typeface="Alfa Slab One"/>
            </a:endParaRPr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4294967295"/>
          </p:nvPr>
        </p:nvSpPr>
        <p:spPr>
          <a:xfrm>
            <a:off x="3392275" y="1158175"/>
            <a:ext cx="4845000" cy="345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3200" b="1" i="1" dirty="0">
                <a:solidFill>
                  <a:srgbClr val="FFFFFF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Alfa Slab One"/>
                <a:sym typeface="Alfa Slab One"/>
              </a:rPr>
              <a:t># 01</a:t>
            </a:r>
            <a:r>
              <a:rPr lang="ko" sz="1600" b="1" dirty="0">
                <a:solidFill>
                  <a:srgbClr val="FFFFFF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 : </a:t>
            </a:r>
            <a:r>
              <a:rPr lang="ko" sz="1800" b="1" dirty="0">
                <a:solidFill>
                  <a:srgbClr val="FFFFFF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기획의도 및 프로젝트 소개</a:t>
            </a:r>
            <a:endParaRPr sz="1800" b="1" dirty="0">
              <a:solidFill>
                <a:srgbClr val="FFFFFF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4294967295"/>
          </p:nvPr>
        </p:nvSpPr>
        <p:spPr>
          <a:xfrm>
            <a:off x="3233275" y="1692725"/>
            <a:ext cx="4845000" cy="345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3200" b="1" i="1" dirty="0">
                <a:solidFill>
                  <a:srgbClr val="FFFFFF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Alfa Slab One"/>
                <a:sym typeface="Alfa Slab One"/>
              </a:rPr>
              <a:t># 02</a:t>
            </a:r>
            <a:r>
              <a:rPr lang="ko" sz="1600" b="1" dirty="0">
                <a:solidFill>
                  <a:srgbClr val="FFFFFF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 : </a:t>
            </a:r>
            <a:r>
              <a:rPr lang="ko-KR" altLang="en-US" sz="1800" b="1" dirty="0" smtClean="0">
                <a:solidFill>
                  <a:srgbClr val="FFFFFF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개발 환경 </a:t>
            </a:r>
            <a:r>
              <a:rPr lang="ko-KR" altLang="en-US" sz="1800" b="1" dirty="0">
                <a:solidFill>
                  <a:srgbClr val="FFFFFF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및</a:t>
            </a:r>
            <a:r>
              <a:rPr lang="en-US" altLang="ko-KR" sz="1800" b="1" dirty="0" smtClean="0">
                <a:solidFill>
                  <a:srgbClr val="FFFFFF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sz="1800" b="1" dirty="0" smtClean="0">
                <a:solidFill>
                  <a:srgbClr val="FFFFFF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개발 언어 </a:t>
            </a:r>
            <a:endParaRPr sz="1800" b="1" dirty="0">
              <a:solidFill>
                <a:srgbClr val="FFFFFF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4294967295"/>
          </p:nvPr>
        </p:nvSpPr>
        <p:spPr>
          <a:xfrm>
            <a:off x="3004675" y="2227275"/>
            <a:ext cx="4845000" cy="345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3200" b="1" i="1" dirty="0">
                <a:solidFill>
                  <a:srgbClr val="FFFFFF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Alfa Slab One"/>
                <a:sym typeface="Alfa Slab One"/>
              </a:rPr>
              <a:t># 03</a:t>
            </a:r>
            <a:r>
              <a:rPr lang="ko" sz="1600" b="1" dirty="0">
                <a:solidFill>
                  <a:srgbClr val="FFFFFF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 </a:t>
            </a:r>
            <a:r>
              <a:rPr lang="ko" sz="1600" b="1" dirty="0" smtClean="0">
                <a:solidFill>
                  <a:srgbClr val="FFFFFF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:</a:t>
            </a:r>
            <a:r>
              <a:rPr lang="en-US" altLang="ko" sz="1600" b="1" dirty="0" smtClean="0">
                <a:solidFill>
                  <a:srgbClr val="FFFFFF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en-US" altLang="ko" sz="1800" b="1" dirty="0" smtClean="0">
                <a:solidFill>
                  <a:srgbClr val="FFFFFF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" sz="1800" b="1" dirty="0" smtClean="0">
                <a:solidFill>
                  <a:srgbClr val="FFFFFF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sz="1800" b="1" dirty="0" smtClean="0">
                <a:solidFill>
                  <a:srgbClr val="FFFFFF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서비스 기능 소개</a:t>
            </a:r>
            <a:endParaRPr sz="1800" b="1" dirty="0">
              <a:solidFill>
                <a:srgbClr val="FFFFFF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4294967295"/>
          </p:nvPr>
        </p:nvSpPr>
        <p:spPr>
          <a:xfrm>
            <a:off x="2776075" y="2761825"/>
            <a:ext cx="4845000" cy="345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3200" b="1" i="1" dirty="0">
                <a:solidFill>
                  <a:srgbClr val="FFFFFF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Alfa Slab One"/>
                <a:sym typeface="Alfa Slab One"/>
              </a:rPr>
              <a:t># 04</a:t>
            </a:r>
            <a:r>
              <a:rPr lang="ko" sz="1600" b="1" dirty="0">
                <a:solidFill>
                  <a:srgbClr val="FFFFFF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 </a:t>
            </a:r>
            <a:r>
              <a:rPr lang="ko" sz="1600" b="1" dirty="0" smtClean="0">
                <a:solidFill>
                  <a:srgbClr val="FFFFFF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en-US" altLang="ko" sz="1600" b="1" dirty="0" smtClean="0">
                <a:solidFill>
                  <a:srgbClr val="FFFFFF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sz="1800" b="1" dirty="0" smtClean="0">
                <a:solidFill>
                  <a:srgbClr val="FFFFFF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기대 효과</a:t>
            </a:r>
            <a:endParaRPr sz="1800" b="1" dirty="0">
              <a:solidFill>
                <a:srgbClr val="FFFFFF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4294967295"/>
          </p:nvPr>
        </p:nvSpPr>
        <p:spPr>
          <a:xfrm>
            <a:off x="2547475" y="3296375"/>
            <a:ext cx="4845000" cy="345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3200" b="1" i="1" dirty="0">
                <a:solidFill>
                  <a:srgbClr val="FFFFFF"/>
                </a:solidFill>
                <a:latin typeface="HY엽서M" panose="02030600000101010101" pitchFamily="18" charset="-127"/>
                <a:ea typeface="HY엽서M" panose="02030600000101010101" pitchFamily="18" charset="-127"/>
                <a:cs typeface="Alfa Slab One"/>
                <a:sym typeface="Alfa Slab One"/>
              </a:rPr>
              <a:t># 05</a:t>
            </a:r>
            <a:r>
              <a:rPr lang="ko" sz="1600" b="1" dirty="0">
                <a:solidFill>
                  <a:srgbClr val="FFFFFF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  : </a:t>
            </a:r>
            <a:r>
              <a:rPr lang="ko" sz="1800" b="1" dirty="0">
                <a:solidFill>
                  <a:srgbClr val="FFFFFF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시연</a:t>
            </a:r>
            <a:endParaRPr sz="1800" b="1" dirty="0">
              <a:solidFill>
                <a:srgbClr val="FFFFFF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cxnSp>
        <p:nvCxnSpPr>
          <p:cNvPr id="81" name="Google Shape;81;p14"/>
          <p:cNvCxnSpPr/>
          <p:nvPr/>
        </p:nvCxnSpPr>
        <p:spPr>
          <a:xfrm>
            <a:off x="-1000543" y="4066625"/>
            <a:ext cx="8185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" name="Google Shape;82;p14"/>
          <p:cNvCxnSpPr/>
          <p:nvPr/>
        </p:nvCxnSpPr>
        <p:spPr>
          <a:xfrm>
            <a:off x="8243145" y="4066625"/>
            <a:ext cx="8185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4"/>
          <p:cNvSpPr/>
          <p:nvPr/>
        </p:nvSpPr>
        <p:spPr>
          <a:xfrm>
            <a:off x="7596438" y="3949175"/>
            <a:ext cx="234900" cy="234900"/>
          </a:xfrm>
          <a:prstGeom prst="diamond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title" idx="4294967295"/>
          </p:nvPr>
        </p:nvSpPr>
        <p:spPr>
          <a:xfrm>
            <a:off x="246767" y="152986"/>
            <a:ext cx="3922996" cy="11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dirty="0" smtClean="0">
                <a:solidFill>
                  <a:srgbClr val="EF5B5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기획의</a:t>
            </a:r>
            <a:r>
              <a:rPr lang="ko-KR" altLang="en-US" sz="2400" b="1" dirty="0" smtClean="0">
                <a:solidFill>
                  <a:srgbClr val="EF5B5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도 </a:t>
            </a:r>
            <a:r>
              <a:rPr lang="en-US" altLang="ko-KR" sz="2400" b="1" dirty="0" smtClean="0">
                <a:solidFill>
                  <a:srgbClr val="EF5B5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/ </a:t>
            </a:r>
            <a:r>
              <a:rPr lang="ko-KR" altLang="en-US" sz="2400" b="1" dirty="0" smtClean="0">
                <a:solidFill>
                  <a:srgbClr val="EF5B5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프로젝트 소개</a:t>
            </a:r>
            <a:endParaRPr sz="2400" b="1" dirty="0">
              <a:solidFill>
                <a:srgbClr val="EF5B5B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81" y="1608069"/>
            <a:ext cx="1775651" cy="22483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908" y="1712190"/>
            <a:ext cx="2233422" cy="22334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11043">
            <a:off x="6874921" y="1217366"/>
            <a:ext cx="781404" cy="7814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11022E-16 L 0.40226 -0.002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04" y="-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title" idx="4294967295"/>
          </p:nvPr>
        </p:nvSpPr>
        <p:spPr>
          <a:xfrm>
            <a:off x="206127" y="142826"/>
            <a:ext cx="3922996" cy="6191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dirty="0">
                <a:solidFill>
                  <a:srgbClr val="EF5B5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기획의도 / </a:t>
            </a:r>
            <a:r>
              <a:rPr lang="ko" sz="2400" b="1" dirty="0" smtClean="0">
                <a:solidFill>
                  <a:srgbClr val="EF5B5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프로젝트 </a:t>
            </a:r>
            <a:r>
              <a:rPr lang="ko" sz="2400" b="1" dirty="0">
                <a:solidFill>
                  <a:srgbClr val="EF5B5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소개</a:t>
            </a:r>
            <a:endParaRPr sz="2400" b="1" dirty="0">
              <a:solidFill>
                <a:srgbClr val="EF5B5B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654" y="1759167"/>
            <a:ext cx="2288615" cy="228861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06108" y="1759167"/>
            <a:ext cx="2233422" cy="223342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98952">
            <a:off x="1326068" y="1309913"/>
            <a:ext cx="781404" cy="78140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882" y="2014203"/>
            <a:ext cx="1573468" cy="177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60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6.17284E-7 L -0.31336 0.0012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77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2231" y="1201479"/>
            <a:ext cx="4518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EF5B5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이것 저것 고민 말고 </a:t>
            </a:r>
            <a:r>
              <a:rPr lang="en-US" altLang="ko-KR" sz="3200" dirty="0" smtClean="0">
                <a:solidFill>
                  <a:srgbClr val="EF5B5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!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50699" y="2087525"/>
            <a:ext cx="4518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EF5B5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직접 코스도 만들고 </a:t>
            </a:r>
            <a:endParaRPr lang="en-US" altLang="ko-KR" sz="3200" dirty="0" smtClean="0">
              <a:solidFill>
                <a:srgbClr val="EF5B5B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5911" y="2973571"/>
            <a:ext cx="4518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EF5B5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다같이 공유해요 </a:t>
            </a:r>
            <a:r>
              <a:rPr lang="en-US" altLang="ko-KR" sz="3200" dirty="0" smtClean="0">
                <a:solidFill>
                  <a:srgbClr val="EF5B5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!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5539297" y="304801"/>
            <a:ext cx="4306042" cy="4838700"/>
            <a:chOff x="5539297" y="637953"/>
            <a:chExt cx="4306042" cy="450554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9180" y="1092819"/>
              <a:ext cx="1763540" cy="2742581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9297" y="637953"/>
              <a:ext cx="4306042" cy="450554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8.33333E-7 -2.09877E-6 L 8.33333E-7 -0.07222 " pathEditMode="relative" rAng="0" ptsTypes="AA">
                                      <p:cBhvr>
                                        <p:cTn id="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3.33333E-6 -4.32099E-6 L 3.33333E-6 -0.07222 " pathEditMode="relative" rAng="0" ptsTypes="AA">
                                      <p:cBhvr>
                                        <p:cTn id="1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 3.45679E-6 L 0 -0.07223 " pathEditMode="relative" rAng="0" ptsTypes="AA">
                                      <p:cBhvr>
                                        <p:cTn id="2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2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7" grpId="0"/>
      <p:bldP spid="17" grpId="1"/>
      <p:bldP spid="18" grpId="0"/>
      <p:bldP spid="1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8;p15"/>
          <p:cNvSpPr txBox="1">
            <a:spLocks/>
          </p:cNvSpPr>
          <p:nvPr/>
        </p:nvSpPr>
        <p:spPr>
          <a:xfrm>
            <a:off x="206127" y="72486"/>
            <a:ext cx="4602940" cy="619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ko-KR" altLang="en-US" sz="2000" b="1" dirty="0" smtClean="0">
                <a:solidFill>
                  <a:srgbClr val="EF5B5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서비스 기능 소개</a:t>
            </a:r>
            <a:endParaRPr lang="ko-KR" altLang="en-US" sz="2000" b="1" dirty="0">
              <a:solidFill>
                <a:srgbClr val="EF5B5B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17" y="2201332"/>
            <a:ext cx="2614083" cy="25272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34534" y="1014864"/>
            <a:ext cx="23283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NO!!</a:t>
            </a:r>
            <a:endParaRPr lang="ko-KR" altLang="en-US" sz="6000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51238" y="937920"/>
            <a:ext cx="4518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FF694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머 먹을지 고민될 때</a:t>
            </a:r>
            <a:r>
              <a:rPr lang="en-US" altLang="ko-KR" sz="3200" dirty="0" smtClean="0">
                <a:solidFill>
                  <a:srgbClr val="FF694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20656" y="1789769"/>
            <a:ext cx="4518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 smtClean="0">
                <a:solidFill>
                  <a:srgbClr val="FF694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머하고</a:t>
            </a:r>
            <a:r>
              <a:rPr lang="ko-KR" altLang="en-US" sz="3200" dirty="0" smtClean="0">
                <a:solidFill>
                  <a:srgbClr val="FF694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놀지 고민될 때</a:t>
            </a:r>
            <a:r>
              <a:rPr lang="en-US" altLang="ko-KR" sz="3200" dirty="0" smtClean="0">
                <a:solidFill>
                  <a:srgbClr val="FF694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51237" y="2587516"/>
            <a:ext cx="4518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 smtClean="0">
                <a:solidFill>
                  <a:srgbClr val="FF694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어디갈지</a:t>
            </a:r>
            <a:r>
              <a:rPr lang="ko-KR" altLang="en-US" sz="3200" dirty="0" smtClean="0">
                <a:solidFill>
                  <a:srgbClr val="FF694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모를 때</a:t>
            </a:r>
            <a:r>
              <a:rPr lang="en-US" altLang="ko-KR" sz="3200" dirty="0" smtClean="0">
                <a:solidFill>
                  <a:srgbClr val="FF694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09067" y="3568413"/>
            <a:ext cx="39211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>
                <a:solidFill>
                  <a:schemeClr val="accent3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바로 그때 </a:t>
            </a:r>
            <a:r>
              <a:rPr lang="en-US" altLang="ko-KR" sz="4400" b="1" dirty="0" smtClean="0">
                <a:solidFill>
                  <a:schemeClr val="accent3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!!!!</a:t>
            </a:r>
          </a:p>
        </p:txBody>
      </p:sp>
    </p:spTree>
    <p:extLst>
      <p:ext uri="{BB962C8B-B14F-4D97-AF65-F5344CB8AC3E}">
        <p14:creationId xmlns:p14="http://schemas.microsoft.com/office/powerpoint/2010/main" val="321455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8.33333E-7 2.46914E-6 L 8.33333E-7 -0.07222 " pathEditMode="relative" rAng="0" ptsTypes="AA">
                                      <p:cBhvr>
                                        <p:cTn id="2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2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3.05556E-6 3.7037E-7 L -3.05556E-6 -0.07222 " pathEditMode="relative" rAng="0" ptsTypes="AA">
                                      <p:cBhvr>
                                        <p:cTn id="3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3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8.33333E-7 3.45679E-6 L 8.33333E-7 -0.07223 " pathEditMode="relative" rAng="0" ptsTypes="AA">
                                      <p:cBhvr>
                                        <p:cTn id="4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4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111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111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2" grpId="0"/>
      <p:bldP spid="12" grpId="1"/>
      <p:bldP spid="13" grpId="0"/>
      <p:bldP spid="13" grpId="1"/>
      <p:bldP spid="14" grpId="0"/>
      <p:bldP spid="14" grpId="1"/>
      <p:bldP spid="15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1163605" y="691660"/>
            <a:ext cx="4742074" cy="5093677"/>
            <a:chOff x="4550092" y="225994"/>
            <a:chExt cx="4306042" cy="48387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3526" y="691660"/>
              <a:ext cx="1785408" cy="2949007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50092" y="225994"/>
              <a:ext cx="4306042" cy="4838700"/>
            </a:xfrm>
            <a:prstGeom prst="rect">
              <a:avLst/>
            </a:prstGeom>
          </p:spPr>
        </p:pic>
      </p:grpSp>
      <p:sp>
        <p:nvSpPr>
          <p:cNvPr id="8" name="Google Shape;88;p15"/>
          <p:cNvSpPr txBox="1">
            <a:spLocks/>
          </p:cNvSpPr>
          <p:nvPr/>
        </p:nvSpPr>
        <p:spPr>
          <a:xfrm>
            <a:off x="162167" y="54902"/>
            <a:ext cx="4602940" cy="619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ko-KR" altLang="en-US" sz="2000" b="1" dirty="0" smtClean="0">
                <a:solidFill>
                  <a:srgbClr val="EF5B5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서비스 기능 소개 </a:t>
            </a:r>
            <a:r>
              <a:rPr lang="en-US" altLang="ko-KR" sz="2000" b="1" dirty="0" smtClean="0">
                <a:solidFill>
                  <a:srgbClr val="EF5B5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– </a:t>
            </a:r>
            <a:r>
              <a:rPr lang="ko-KR" altLang="en-US" sz="2000" b="1" dirty="0" smtClean="0">
                <a:solidFill>
                  <a:srgbClr val="EF5B5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취향 월드컵</a:t>
            </a:r>
            <a:endParaRPr lang="ko-KR" altLang="en-US" sz="2000" b="1" dirty="0">
              <a:solidFill>
                <a:srgbClr val="EF5B5B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9355" y="691660"/>
            <a:ext cx="2446130" cy="3851031"/>
          </a:xfrm>
          <a:prstGeom prst="rect">
            <a:avLst/>
          </a:prstGeom>
          <a:ln>
            <a:solidFill>
              <a:schemeClr val="accent3">
                <a:lumMod val="10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rcRect b="8599"/>
          <a:stretch/>
        </p:blipFill>
        <p:spPr>
          <a:xfrm>
            <a:off x="3629355" y="691660"/>
            <a:ext cx="2446130" cy="385103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3548432" y="2875085"/>
            <a:ext cx="1369732" cy="14111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8443" y="137726"/>
            <a:ext cx="2456471" cy="3851031"/>
          </a:xfrm>
          <a:prstGeom prst="rect">
            <a:avLst/>
          </a:prstGeom>
          <a:ln>
            <a:solidFill>
              <a:schemeClr val="accent3">
                <a:lumMod val="10000"/>
              </a:schemeClr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8"/>
          <a:srcRect b="1378"/>
          <a:stretch/>
        </p:blipFill>
        <p:spPr>
          <a:xfrm>
            <a:off x="6632128" y="803947"/>
            <a:ext cx="2446129" cy="3860239"/>
          </a:xfrm>
          <a:prstGeom prst="rect">
            <a:avLst/>
          </a:prstGeom>
          <a:ln>
            <a:solidFill>
              <a:schemeClr val="accent3">
                <a:lumMod val="10000"/>
              </a:schemeClr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9050" y="1254802"/>
            <a:ext cx="2452883" cy="3841823"/>
          </a:xfrm>
          <a:prstGeom prst="rect">
            <a:avLst/>
          </a:prstGeom>
          <a:ln>
            <a:solidFill>
              <a:schemeClr val="accent3">
                <a:lumMod val="10000"/>
              </a:schemeClr>
            </a:solidFill>
          </a:ln>
        </p:spPr>
      </p:pic>
      <p:cxnSp>
        <p:nvCxnSpPr>
          <p:cNvPr id="23" name="직선 화살표 연결선 22"/>
          <p:cNvCxnSpPr/>
          <p:nvPr/>
        </p:nvCxnSpPr>
        <p:spPr>
          <a:xfrm flipV="1">
            <a:off x="4542832" y="2063241"/>
            <a:ext cx="615611" cy="7138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62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-200036" y="674726"/>
            <a:ext cx="3525552" cy="4365128"/>
            <a:chOff x="-200036" y="674726"/>
            <a:chExt cx="3525552" cy="4365128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9745" y="1185334"/>
              <a:ext cx="2151853" cy="324273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0036" y="674726"/>
              <a:ext cx="3525552" cy="4365128"/>
            </a:xfrm>
            <a:prstGeom prst="rect">
              <a:avLst/>
            </a:prstGeom>
          </p:spPr>
        </p:pic>
      </p:grpSp>
      <p:sp>
        <p:nvSpPr>
          <p:cNvPr id="8" name="Google Shape;88;p15"/>
          <p:cNvSpPr txBox="1">
            <a:spLocks/>
          </p:cNvSpPr>
          <p:nvPr/>
        </p:nvSpPr>
        <p:spPr>
          <a:xfrm>
            <a:off x="206127" y="72486"/>
            <a:ext cx="4602940" cy="619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ko-KR" altLang="en-US" sz="2000" b="1" dirty="0" smtClean="0">
                <a:solidFill>
                  <a:srgbClr val="EF5B5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서비스 기능 소개 </a:t>
            </a:r>
            <a:r>
              <a:rPr lang="en-US" altLang="ko-KR" sz="2000" b="1" dirty="0" smtClean="0">
                <a:solidFill>
                  <a:srgbClr val="EF5B5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– </a:t>
            </a:r>
            <a:r>
              <a:rPr lang="ko-KR" altLang="en-US" sz="2000" b="1" dirty="0" smtClean="0">
                <a:solidFill>
                  <a:srgbClr val="EF5B5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공유</a:t>
            </a:r>
            <a:endParaRPr lang="ko-KR" altLang="en-US" sz="2000" b="1" dirty="0">
              <a:solidFill>
                <a:srgbClr val="EF5B5B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667" y="609600"/>
            <a:ext cx="2692400" cy="4430733"/>
          </a:xfrm>
          <a:prstGeom prst="rect">
            <a:avLst/>
          </a:prstGeom>
        </p:spPr>
      </p:pic>
      <p:sp>
        <p:nvSpPr>
          <p:cNvPr id="4" name="오른쪽 화살표 3"/>
          <p:cNvSpPr/>
          <p:nvPr/>
        </p:nvSpPr>
        <p:spPr>
          <a:xfrm rot="19773523">
            <a:off x="2696824" y="2445802"/>
            <a:ext cx="709119" cy="384115"/>
          </a:xfrm>
          <a:prstGeom prst="rightArrow">
            <a:avLst/>
          </a:prstGeom>
          <a:solidFill>
            <a:srgbClr val="EF5B5B"/>
          </a:solidFill>
          <a:ln>
            <a:solidFill>
              <a:srgbClr val="EF5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3494851" y="64019"/>
            <a:ext cx="2658534" cy="4996256"/>
            <a:chOff x="3427115" y="97887"/>
            <a:chExt cx="2658534" cy="499625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27115" y="3008427"/>
              <a:ext cx="2658534" cy="2085716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27115" y="97887"/>
              <a:ext cx="2658534" cy="2936269"/>
            </a:xfrm>
            <a:prstGeom prst="rect">
              <a:avLst/>
            </a:prstGeom>
          </p:spPr>
        </p:pic>
      </p:grpSp>
      <p:sp>
        <p:nvSpPr>
          <p:cNvPr id="5" name="타원 4"/>
          <p:cNvSpPr/>
          <p:nvPr/>
        </p:nvSpPr>
        <p:spPr>
          <a:xfrm>
            <a:off x="5664196" y="3426325"/>
            <a:ext cx="389469" cy="3556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>
            <a:off x="6781799" y="1244600"/>
            <a:ext cx="169333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6307667" y="2404533"/>
            <a:ext cx="2692400" cy="2635312"/>
          </a:xfrm>
          <a:prstGeom prst="roundRect">
            <a:avLst>
              <a:gd name="adj" fmla="val 534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635002" y="3994779"/>
            <a:ext cx="829734" cy="307777"/>
            <a:chOff x="635002" y="3994779"/>
            <a:chExt cx="829734" cy="307777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635002" y="4106333"/>
              <a:ext cx="287867" cy="13546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22869" y="3994779"/>
              <a:ext cx="5418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rgbClr val="FF0000"/>
                  </a:solidFill>
                  <a:latin typeface="HY엽서M" panose="02030600000101010101" pitchFamily="18" charset="-127"/>
                  <a:ea typeface="HY엽서M" panose="02030600000101010101" pitchFamily="18" charset="-127"/>
                </a:rPr>
                <a:t>지역</a:t>
              </a:r>
              <a:endParaRPr lang="ko-KR" altLang="en-US" b="1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575733" y="4145692"/>
            <a:ext cx="1825507" cy="307777"/>
            <a:chOff x="575733" y="4145692"/>
            <a:chExt cx="1825507" cy="307777"/>
          </a:xfrm>
        </p:grpSpPr>
        <p:sp>
          <p:nvSpPr>
            <p:cNvPr id="39" name="TextBox 38"/>
            <p:cNvSpPr txBox="1"/>
            <p:nvPr/>
          </p:nvSpPr>
          <p:spPr>
            <a:xfrm>
              <a:off x="1859373" y="4145692"/>
              <a:ext cx="5418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rgbClr val="FF0000"/>
                  </a:solidFill>
                  <a:latin typeface="HY엽서M" panose="02030600000101010101" pitchFamily="18" charset="-127"/>
                  <a:ea typeface="HY엽서M" panose="02030600000101010101" pitchFamily="18" charset="-127"/>
                </a:rPr>
                <a:t>태그</a:t>
              </a:r>
              <a:endParaRPr lang="ko-KR" altLang="en-US" b="1" dirty="0">
                <a:solidFill>
                  <a:srgbClr val="FF0000"/>
                </a:solidFill>
                <a:latin typeface="HY엽서M" panose="02030600000101010101" pitchFamily="18" charset="-127"/>
                <a:ea typeface="HY엽서M" panose="02030600000101010101" pitchFamily="18" charset="-127"/>
              </a:endParaRPr>
            </a:p>
          </p:txBody>
        </p:sp>
        <p:cxnSp>
          <p:nvCxnSpPr>
            <p:cNvPr id="37" name="직선 연결선 36"/>
            <p:cNvCxnSpPr/>
            <p:nvPr/>
          </p:nvCxnSpPr>
          <p:spPr>
            <a:xfrm>
              <a:off x="575733" y="4368800"/>
              <a:ext cx="133773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모서리가 둥근 직사각형 44"/>
          <p:cNvSpPr/>
          <p:nvPr/>
        </p:nvSpPr>
        <p:spPr>
          <a:xfrm>
            <a:off x="3486384" y="1947333"/>
            <a:ext cx="2658534" cy="345304"/>
          </a:xfrm>
          <a:prstGeom prst="roundRect">
            <a:avLst/>
          </a:prstGeom>
          <a:noFill/>
          <a:ln>
            <a:solidFill>
              <a:srgbClr val="EF5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06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30" grpId="0" animBg="1"/>
      <p:bldP spid="4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8;p15"/>
          <p:cNvSpPr txBox="1">
            <a:spLocks/>
          </p:cNvSpPr>
          <p:nvPr/>
        </p:nvSpPr>
        <p:spPr>
          <a:xfrm>
            <a:off x="206127" y="72486"/>
            <a:ext cx="4602940" cy="619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ko-KR" altLang="en-US" sz="2000" b="1" dirty="0" smtClean="0">
                <a:solidFill>
                  <a:srgbClr val="EF5B5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서비스 기능 소개 </a:t>
            </a:r>
            <a:r>
              <a:rPr lang="en-US" altLang="ko-KR" sz="2000" b="1" dirty="0" smtClean="0">
                <a:solidFill>
                  <a:srgbClr val="EF5B5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– </a:t>
            </a:r>
            <a:r>
              <a:rPr lang="ko-KR" altLang="en-US" sz="2000" b="1" dirty="0" smtClean="0">
                <a:solidFill>
                  <a:srgbClr val="EF5B5B"/>
                </a:solidFill>
                <a:latin typeface="HY엽서M" panose="02030600000101010101" pitchFamily="18" charset="-127"/>
                <a:ea typeface="HY엽서M" panose="02030600000101010101" pitchFamily="18" charset="-127"/>
              </a:rPr>
              <a:t>검색</a:t>
            </a:r>
            <a:endParaRPr lang="ko-KR" altLang="en-US" sz="2000" b="1" dirty="0">
              <a:solidFill>
                <a:srgbClr val="EF5B5B"/>
              </a:solidFill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0" y="691660"/>
            <a:ext cx="3525552" cy="4365128"/>
            <a:chOff x="0" y="691660"/>
            <a:chExt cx="3525552" cy="436512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6684" y="1196534"/>
              <a:ext cx="2163231" cy="3243581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91660"/>
              <a:ext cx="3525552" cy="4365128"/>
            </a:xfrm>
            <a:prstGeom prst="rect">
              <a:avLst/>
            </a:prstGeom>
          </p:spPr>
        </p:pic>
      </p:grpSp>
      <p:sp>
        <p:nvSpPr>
          <p:cNvPr id="11" name="모서리가 둥근 직사각형 10"/>
          <p:cNvSpPr/>
          <p:nvPr/>
        </p:nvSpPr>
        <p:spPr>
          <a:xfrm>
            <a:off x="676684" y="1512277"/>
            <a:ext cx="2163231" cy="4308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3410766" y="569730"/>
            <a:ext cx="2453703" cy="4071447"/>
            <a:chOff x="3410766" y="569730"/>
            <a:chExt cx="2453703" cy="407144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5"/>
            <a:srcRect b="4361"/>
            <a:stretch/>
          </p:blipFill>
          <p:spPr>
            <a:xfrm>
              <a:off x="3410766" y="995470"/>
              <a:ext cx="2453703" cy="3645707"/>
            </a:xfrm>
            <a:prstGeom prst="rect">
              <a:avLst/>
            </a:prstGeom>
            <a:ln>
              <a:solidFill>
                <a:schemeClr val="accent3">
                  <a:lumMod val="10000"/>
                </a:schemeClr>
              </a:solidFill>
            </a:ln>
          </p:spPr>
        </p:pic>
        <p:sp>
          <p:nvSpPr>
            <p:cNvPr id="14" name="TextBox 13"/>
            <p:cNvSpPr txBox="1"/>
            <p:nvPr/>
          </p:nvSpPr>
          <p:spPr>
            <a:xfrm>
              <a:off x="3981860" y="569730"/>
              <a:ext cx="1604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rgbClr val="FF694B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이름으로 검색</a:t>
              </a:r>
              <a:endParaRPr lang="ko-KR" altLang="en-US" dirty="0">
                <a:solidFill>
                  <a:srgbClr val="FF694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110003" y="569729"/>
            <a:ext cx="2453703" cy="4071447"/>
            <a:chOff x="6110003" y="569729"/>
            <a:chExt cx="2453703" cy="4071447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6"/>
            <a:srcRect b="3460"/>
            <a:stretch/>
          </p:blipFill>
          <p:spPr>
            <a:xfrm>
              <a:off x="6110003" y="995469"/>
              <a:ext cx="2453703" cy="3645707"/>
            </a:xfrm>
            <a:prstGeom prst="rect">
              <a:avLst/>
            </a:prstGeom>
            <a:ln>
              <a:solidFill>
                <a:schemeClr val="accent3">
                  <a:lumMod val="10000"/>
                </a:schemeClr>
              </a:solidFill>
            </a:ln>
          </p:spPr>
        </p:pic>
        <p:sp>
          <p:nvSpPr>
            <p:cNvPr id="31" name="TextBox 30"/>
            <p:cNvSpPr txBox="1"/>
            <p:nvPr/>
          </p:nvSpPr>
          <p:spPr>
            <a:xfrm>
              <a:off x="6537895" y="569729"/>
              <a:ext cx="15979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rgbClr val="FF694B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지역으로 검색</a:t>
              </a:r>
              <a:endParaRPr lang="ko-KR" altLang="en-US" dirty="0">
                <a:solidFill>
                  <a:srgbClr val="FF694B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160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</TotalTime>
  <Words>492</Words>
  <Application>Microsoft Office PowerPoint</Application>
  <PresentationFormat>화면 슬라이드 쇼(16:9)</PresentationFormat>
  <Paragraphs>54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Merriweather</vt:lpstr>
      <vt:lpstr>맑은 고딕</vt:lpstr>
      <vt:lpstr>Arial</vt:lpstr>
      <vt:lpstr>HY엽서M</vt:lpstr>
      <vt:lpstr>Alfa Slab One</vt:lpstr>
      <vt:lpstr>HY견고딕</vt:lpstr>
      <vt:lpstr>HY헤드라인M</vt:lpstr>
      <vt:lpstr>Roboto</vt:lpstr>
      <vt:lpstr>Paradigm</vt:lpstr>
      <vt:lpstr>코스모스</vt:lpstr>
      <vt:lpstr>#목차</vt:lpstr>
      <vt:lpstr>기획의도 / 프로젝트 소개</vt:lpstr>
      <vt:lpstr>기획의도 / 프로젝트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# 시연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맛동산</dc:title>
  <dc:creator>최연희</dc:creator>
  <cp:lastModifiedBy>multicampus</cp:lastModifiedBy>
  <cp:revision>42</cp:revision>
  <dcterms:modified xsi:type="dcterms:W3CDTF">2020-08-20T18:52:29Z</dcterms:modified>
</cp:coreProperties>
</file>